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0" r:id="rId5"/>
    <p:sldId id="289" r:id="rId6"/>
    <p:sldId id="288" r:id="rId7"/>
    <p:sldId id="291" r:id="rId8"/>
    <p:sldId id="293" r:id="rId9"/>
    <p:sldId id="292" r:id="rId10"/>
    <p:sldId id="294" r:id="rId11"/>
    <p:sldId id="295" r:id="rId12"/>
    <p:sldId id="302" r:id="rId13"/>
    <p:sldId id="296" r:id="rId14"/>
    <p:sldId id="297" r:id="rId15"/>
    <p:sldId id="298" r:id="rId16"/>
    <p:sldId id="299" r:id="rId17"/>
    <p:sldId id="300" r:id="rId18"/>
    <p:sldId id="301" r:id="rId19"/>
    <p:sldId id="286" r:id="rId20"/>
    <p:sldId id="28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172D25B-C956-4CCB-BAAB-C0C373E78221}">
          <p14:sldIdLst>
            <p14:sldId id="256"/>
            <p14:sldId id="257"/>
            <p14:sldId id="259"/>
            <p14:sldId id="290"/>
            <p14:sldId id="289"/>
            <p14:sldId id="288"/>
            <p14:sldId id="291"/>
            <p14:sldId id="293"/>
            <p14:sldId id="292"/>
            <p14:sldId id="294"/>
            <p14:sldId id="295"/>
            <p14:sldId id="302"/>
            <p14:sldId id="296"/>
            <p14:sldId id="297"/>
            <p14:sldId id="298"/>
            <p14:sldId id="299"/>
            <p14:sldId id="300"/>
            <p14:sldId id="301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D42"/>
    <a:srgbClr val="EB8585"/>
    <a:srgbClr val="F9D7D7"/>
    <a:srgbClr val="EF9F9F"/>
    <a:srgbClr val="F3B7B7"/>
    <a:srgbClr val="F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9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0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1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8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4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2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6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9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1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7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B929C-AB41-4C53-8392-E6C2A1FD359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1C08-FF04-4009-A730-863BAD746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6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ehappy700.com/acc_index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www.jinpoomshop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ejuset.co.k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earch.rakuten.co.jp/search/mall/%E3%82%86%E3%82%81%E3%81%B4%E3%82%8A%E3%81%8B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chosun.com/site/data/html_dir/2020/04/23/2020042300684.html?utm_source=naver&amp;utm_medium=original&amp;utm_campaign=new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programs.sbs.co.kr/enter/2019taste/about/6217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joins.com/article/23766780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yna.co.kr/view/AKR20191213048800030?input=1195m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3396150" y="1160550"/>
            <a:ext cx="5404950" cy="72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96150" y="3094125"/>
            <a:ext cx="5404950" cy="72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86536" y="1885237"/>
            <a:ext cx="821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우리나라 특산물 직거래 웹사이트 개발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94715" y="3875539"/>
            <a:ext cx="2616317" cy="2619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윤기석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조하나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김기희   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최용언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정태웅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5305" y="1229439"/>
            <a:ext cx="48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프론트엔드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개발을 위한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UI / UX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전문가 과정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A4E824-FC72-4972-99CB-A973B8D78812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6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BB9266-07D1-43EA-88E7-DD98E6A7B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41" y="1490421"/>
            <a:ext cx="1257475" cy="34390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01EC09-DC48-4315-930A-6F31E899B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70" y="1171351"/>
            <a:ext cx="2038635" cy="34866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55D60E-7A61-49A4-9EDC-34F7DFB4D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16" y="1500754"/>
            <a:ext cx="1314633" cy="374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8325E4-9C46-458E-A284-13C5B0689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19" y="1181684"/>
            <a:ext cx="1495634" cy="40486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1F0FA5-58DE-4E8F-9FD2-7DB1F0E76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12" y="1500754"/>
            <a:ext cx="1543265" cy="37724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2014D6-5789-4B12-AA36-550EFC979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77" y="1181684"/>
            <a:ext cx="152421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5" name="그림 14">
            <a:hlinkClick r:id="rId2"/>
            <a:extLst>
              <a:ext uri="{FF2B5EF4-FFF2-40B4-BE49-F238E27FC236}">
                <a16:creationId xmlns:a16="http://schemas.microsoft.com/office/drawing/2014/main" id="{1A8FB5BA-7AFD-4654-BA2F-AB745A1B9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83" y="1756275"/>
            <a:ext cx="4806214" cy="3470326"/>
          </a:xfrm>
          <a:prstGeom prst="rect">
            <a:avLst/>
          </a:prstGeom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2F8468A8-CD24-40EA-9536-F84247627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54" y="1756275"/>
            <a:ext cx="4985987" cy="34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46AAC-E6B1-4344-A638-145A5651FF09}"/>
              </a:ext>
            </a:extLst>
          </p:cNvPr>
          <p:cNvSpPr txBox="1"/>
          <p:nvPr/>
        </p:nvSpPr>
        <p:spPr>
          <a:xfrm>
            <a:off x="10848753" y="5116732"/>
            <a:ext cx="109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등등등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8" name="그림 7">
            <a:hlinkClick r:id="rId2"/>
            <a:extLst>
              <a:ext uri="{FF2B5EF4-FFF2-40B4-BE49-F238E27FC236}">
                <a16:creationId xmlns:a16="http://schemas.microsoft.com/office/drawing/2014/main" id="{B9B41C5F-77DE-4A8D-AC38-475B11C5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0" y="1222767"/>
            <a:ext cx="5502204" cy="42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0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국내 판매 사이트 구매 시 단점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89C1FB-D669-4431-B5AC-8916B3CC7752}"/>
              </a:ext>
            </a:extLst>
          </p:cNvPr>
          <p:cNvSpPr/>
          <p:nvPr/>
        </p:nvSpPr>
        <p:spPr>
          <a:xfrm>
            <a:off x="2234283" y="1324338"/>
            <a:ext cx="97284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대기업</a:t>
            </a:r>
            <a:r>
              <a:rPr lang="en-US" altLang="ko-KR" dirty="0"/>
              <a:t>(11</a:t>
            </a:r>
            <a:r>
              <a:rPr lang="ko-KR" altLang="en-US" dirty="0"/>
              <a:t>번가</a:t>
            </a:r>
            <a:r>
              <a:rPr lang="en-US" altLang="ko-KR" dirty="0"/>
              <a:t>, </a:t>
            </a:r>
            <a:r>
              <a:rPr lang="ko-KR" altLang="en-US" dirty="0" err="1"/>
              <a:t>쿠팡</a:t>
            </a:r>
            <a:r>
              <a:rPr lang="ko-KR" altLang="en-US" dirty="0"/>
              <a:t> 등등</a:t>
            </a:r>
            <a:r>
              <a:rPr lang="en-US" altLang="ko-KR" dirty="0"/>
              <a:t>…) </a:t>
            </a:r>
            <a:r>
              <a:rPr lang="ko-KR" altLang="en-US" dirty="0"/>
              <a:t>에서 이미 </a:t>
            </a:r>
            <a:r>
              <a:rPr lang="ko-KR" altLang="en-US" dirty="0" err="1"/>
              <a:t>실행중이긴</a:t>
            </a:r>
            <a:r>
              <a:rPr lang="ko-KR" altLang="en-US" dirty="0"/>
              <a:t> 하지만 품질 관리 및 유통 마진</a:t>
            </a:r>
            <a:r>
              <a:rPr lang="en-US" altLang="ko-KR" dirty="0"/>
              <a:t>, </a:t>
            </a:r>
            <a:r>
              <a:rPr lang="ko-KR" altLang="en-US" dirty="0"/>
              <a:t>업체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수수료 등 소상공인에게 어려운 점이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각 지역 특산품을 직거래로 구매 하고 싶으면 해당 지역의 사이트에 접속하여 </a:t>
            </a:r>
            <a:r>
              <a:rPr lang="ko-KR" altLang="en-US" dirty="0" err="1"/>
              <a:t>구매해야함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좋은 품질의 쌀과 감자를 직거래로 구매하고 싶은 소비자는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쌀을 사려면 이천 </a:t>
            </a:r>
            <a:r>
              <a:rPr lang="ko-KR" altLang="en-US" dirty="0" err="1"/>
              <a:t>쌀조합</a:t>
            </a:r>
            <a:r>
              <a:rPr lang="ko-KR" altLang="en-US" dirty="0"/>
              <a:t> 사이트에</a:t>
            </a:r>
            <a:r>
              <a:rPr lang="en-US" altLang="ko-KR" dirty="0"/>
              <a:t>,</a:t>
            </a:r>
            <a:r>
              <a:rPr lang="ko-KR" altLang="en-US" dirty="0"/>
              <a:t>  감자를 사려면 강원도 직거래 사이트에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한라봉을 사려면 </a:t>
            </a:r>
            <a:r>
              <a:rPr lang="ko-KR" altLang="en-US" dirty="0" err="1"/>
              <a:t>중문농수산물</a:t>
            </a:r>
            <a:r>
              <a:rPr lang="ko-KR" altLang="en-US" dirty="0"/>
              <a:t> 사이트에 따로 접속 해야함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134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특산품 거래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7929A0-E515-4FB9-A985-055A04B4F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138877"/>
            <a:ext cx="6526482" cy="48253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304CF4-5F6E-4453-BA93-A43566AE07D3}"/>
              </a:ext>
            </a:extLst>
          </p:cNvPr>
          <p:cNvSpPr txBox="1"/>
          <p:nvPr/>
        </p:nvSpPr>
        <p:spPr>
          <a:xfrm>
            <a:off x="3417846" y="1320213"/>
            <a:ext cx="107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코시히카리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F42EE-B967-4C9F-95AB-1E7C67B972C2}"/>
              </a:ext>
            </a:extLst>
          </p:cNvPr>
          <p:cNvSpPr txBox="1"/>
          <p:nvPr/>
        </p:nvSpPr>
        <p:spPr>
          <a:xfrm>
            <a:off x="5333846" y="2135008"/>
            <a:ext cx="1126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유메피리카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C40DD-1159-46F1-A630-74832E62831B}"/>
              </a:ext>
            </a:extLst>
          </p:cNvPr>
          <p:cNvSpPr txBox="1"/>
          <p:nvPr/>
        </p:nvSpPr>
        <p:spPr>
          <a:xfrm>
            <a:off x="5492703" y="1687868"/>
            <a:ext cx="107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나나츠보시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79C50D-DC72-49E8-A3E9-1A58DEDD3DD8}"/>
              </a:ext>
            </a:extLst>
          </p:cNvPr>
          <p:cNvSpPr txBox="1"/>
          <p:nvPr/>
        </p:nvSpPr>
        <p:spPr>
          <a:xfrm>
            <a:off x="5144829" y="2916765"/>
            <a:ext cx="99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츠야히메</a:t>
            </a:r>
            <a:endParaRPr lang="en-US" altLang="ko-KR" sz="1400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874A-FB9A-4564-A0D8-CDFE5829EBFE}"/>
              </a:ext>
            </a:extLst>
          </p:cNvPr>
          <p:cNvSpPr txBox="1"/>
          <p:nvPr/>
        </p:nvSpPr>
        <p:spPr>
          <a:xfrm>
            <a:off x="3358026" y="3275845"/>
            <a:ext cx="1077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사가비요리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58851E-DFD4-4D34-9AE3-DA736280C6B8}"/>
              </a:ext>
            </a:extLst>
          </p:cNvPr>
          <p:cNvSpPr txBox="1"/>
          <p:nvPr/>
        </p:nvSpPr>
        <p:spPr>
          <a:xfrm>
            <a:off x="5029932" y="5769746"/>
            <a:ext cx="110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히노히카리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7238DB-0C9A-4C64-9259-886D63F1F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15" y="1138877"/>
            <a:ext cx="3568310" cy="48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특산품 거래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55B060-B67B-4AAD-9818-48DF6538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35" y="1804640"/>
            <a:ext cx="4969765" cy="3361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476A74-E702-4958-8E03-162E65378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5" y="1716835"/>
            <a:ext cx="4969190" cy="33127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DF79C3-DA66-4C21-B0DD-4EEDA6A93430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33C32E-C57E-4829-9B5E-507F4E6BF524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1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특산품 거래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그림 10">
            <a:hlinkClick r:id="rId2"/>
            <a:extLst>
              <a:ext uri="{FF2B5EF4-FFF2-40B4-BE49-F238E27FC236}">
                <a16:creationId xmlns:a16="http://schemas.microsoft.com/office/drawing/2014/main" id="{073CF778-DFA8-41CD-A21F-7538C27B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83" y="1300365"/>
            <a:ext cx="9845928" cy="49879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F66BDC-1C87-485C-91C7-9F3ACA7CAFD1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565735-19C3-4C54-B9BC-900F3AF1A3B0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직거래 경험 공유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5EC3A8-A3E5-4B14-8CB0-7D783E4772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2650" y="2296614"/>
            <a:ext cx="5292504" cy="2977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33E76F-1726-4EB0-A0B0-493B9D3A7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8842" y="2305732"/>
            <a:ext cx="5292505" cy="2977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1AB03-C5FA-4E0B-AB28-8F5806A78BEA}"/>
              </a:ext>
            </a:extLst>
          </p:cNvPr>
          <p:cNvSpPr txBox="1"/>
          <p:nvPr/>
        </p:nvSpPr>
        <p:spPr>
          <a:xfrm>
            <a:off x="8343012" y="1272365"/>
            <a:ext cx="359452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소비자 입장에서 직접 구매해본 경험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 개인 판매자의 서비스 중 하나였지만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택배를 받았을 때 택배상자 안에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판매자가 직접 쓴 편지가 있었고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그 편지에는 판매자가 추천하는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해당 쌀로 밥 맛있게 </a:t>
            </a:r>
            <a:r>
              <a:rPr lang="ko-KR" altLang="en-US" sz="1500"/>
              <a:t>짓는 방법</a:t>
            </a:r>
            <a:r>
              <a:rPr lang="en-US" altLang="ko-KR" sz="1500" dirty="0"/>
              <a:t>’, </a:t>
            </a:r>
          </a:p>
          <a:p>
            <a:endParaRPr lang="en-US" altLang="ko-KR" sz="1500" dirty="0"/>
          </a:p>
          <a:p>
            <a:r>
              <a:rPr lang="ko-KR" altLang="en-US" sz="1500" dirty="0"/>
              <a:t>판매자의 다른 상품인 </a:t>
            </a:r>
            <a:r>
              <a:rPr lang="ko-KR" altLang="en-US" sz="1500" dirty="0" err="1"/>
              <a:t>후리카케</a:t>
            </a:r>
            <a:r>
              <a:rPr lang="ko-KR" altLang="en-US" sz="1500" dirty="0"/>
              <a:t> </a:t>
            </a:r>
            <a:r>
              <a:rPr lang="en-US" altLang="ko-KR" sz="1500" dirty="0"/>
              <a:t>‘</a:t>
            </a:r>
            <a:r>
              <a:rPr lang="ko-KR" altLang="en-US" sz="1500" dirty="0"/>
              <a:t>샘플</a:t>
            </a:r>
            <a:r>
              <a:rPr lang="en-US" altLang="ko-KR" sz="1500" dirty="0"/>
              <a:t>’, 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명함</a:t>
            </a:r>
            <a:r>
              <a:rPr lang="en-US" altLang="ko-KR" sz="1500" dirty="0"/>
              <a:t>’</a:t>
            </a:r>
            <a:r>
              <a:rPr lang="ko-KR" altLang="en-US" sz="1500" dirty="0"/>
              <a:t> 등 이 들어있어 판매자와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고객이 직접 소통하는 느낌이 들어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좋았음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</a:t>
            </a:r>
            <a:endParaRPr lang="en-US" altLang="ko-KR" sz="15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7331FF-8FA8-4A19-AC4B-DD93D2F3B0E5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5BBB9-5346-4DCF-B938-D6E4C8FF5C01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9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진행 시 예상되는 기능들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B8D63C-FE11-4096-AE1E-7BA86D47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901" y="1424166"/>
            <a:ext cx="9086217" cy="464625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회원가입 및 로그인 </a:t>
            </a:r>
            <a:r>
              <a:rPr lang="en-US" altLang="ko-KR" dirty="0"/>
              <a:t>: </a:t>
            </a:r>
            <a:r>
              <a:rPr lang="ko-KR" altLang="en-US" dirty="0"/>
              <a:t>사업자 와 구매자 의 회원가입을 달리함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카카오택시 로그인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게시판 작성 및 후기</a:t>
            </a:r>
            <a:r>
              <a:rPr lang="en-US" altLang="ko-KR" dirty="0"/>
              <a:t>(</a:t>
            </a:r>
            <a:r>
              <a:rPr lang="ko-KR" altLang="en-US" dirty="0"/>
              <a:t>댓글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사진 또는 동영상 업로드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소상공인이 자신의 농가 지도 표시 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 ?)</a:t>
            </a:r>
          </a:p>
          <a:p>
            <a:endParaRPr lang="en-US" altLang="ko-KR" dirty="0"/>
          </a:p>
          <a:p>
            <a:r>
              <a:rPr lang="ko-KR" altLang="en-US" dirty="0"/>
              <a:t>구매 및 판매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배너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내에서의 검색 기능                                              </a:t>
            </a:r>
            <a:r>
              <a:rPr lang="ko-KR" altLang="en-US" dirty="0" err="1"/>
              <a:t>등등등</a:t>
            </a:r>
            <a:r>
              <a:rPr lang="en-US" altLang="ko-KR" dirty="0"/>
              <a:t>…</a:t>
            </a:r>
          </a:p>
          <a:p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9116C5-9CB7-49C5-9AD4-CD11E4BB31DD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691D06-3937-4538-8EA9-A7D50BC4C5C2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8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52135" y="1899138"/>
            <a:ext cx="3349870" cy="1468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25835" y="2125464"/>
            <a:ext cx="2140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951D42"/>
                </a:solidFill>
                <a:latin typeface="+mj-lt"/>
                <a:cs typeface="David" panose="020E0502060401010101" pitchFamily="34" charset="-79"/>
              </a:rPr>
              <a:t>Q</a:t>
            </a:r>
            <a:r>
              <a:rPr lang="en-US" altLang="ko-KR" sz="6000" b="1" dirty="0" err="1">
                <a:solidFill>
                  <a:schemeClr val="bg1">
                    <a:lumMod val="65000"/>
                  </a:schemeClr>
                </a:solidFill>
                <a:latin typeface="+mj-lt"/>
                <a:cs typeface="David" panose="020E0502060401010101" pitchFamily="34" charset="-79"/>
              </a:rPr>
              <a:t>n</a:t>
            </a:r>
            <a:r>
              <a:rPr lang="en-US" altLang="ko-KR" sz="6000" b="1" dirty="0" err="1">
                <a:solidFill>
                  <a:srgbClr val="951D42"/>
                </a:solidFill>
                <a:latin typeface="+mj-lt"/>
                <a:cs typeface="David" panose="020E0502060401010101" pitchFamily="34" charset="-79"/>
              </a:rPr>
              <a:t>A</a:t>
            </a:r>
            <a:r>
              <a:rPr lang="en-US" altLang="ko-KR" sz="6000" b="1" dirty="0">
                <a:solidFill>
                  <a:srgbClr val="951D42"/>
                </a:solidFill>
                <a:latin typeface="+mj-lt"/>
                <a:cs typeface="David" panose="020E0502060401010101" pitchFamily="34" charset="-79"/>
              </a:rPr>
              <a:t>?</a:t>
            </a:r>
          </a:p>
        </p:txBody>
      </p:sp>
      <p:sp>
        <p:nvSpPr>
          <p:cNvPr id="7" name="이등변 삼각형 6"/>
          <p:cNvSpPr/>
          <p:nvPr/>
        </p:nvSpPr>
        <p:spPr>
          <a:xfrm rot="10800000">
            <a:off x="5875431" y="3367454"/>
            <a:ext cx="303278" cy="43961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6F51E8-FAA0-4AA7-91CC-99B340F13A42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EF7F8-B01A-4DFE-90BD-22654180EEC5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93023" y="2462660"/>
            <a:ext cx="682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품종개량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4377" y="3037166"/>
            <a:ext cx="593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 판매 사이트 현황 및 구매 시 단점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5731" y="3611673"/>
            <a:ext cx="582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해외 농촌 특산물 및 특산품 거래 현황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5902" y="4182995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직거래 경험 공유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1669" y="188815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4CB6-8390-4C2D-B981-54DDF75DE3A5}"/>
              </a:ext>
            </a:extLst>
          </p:cNvPr>
          <p:cNvSpPr txBox="1"/>
          <p:nvPr/>
        </p:nvSpPr>
        <p:spPr>
          <a:xfrm>
            <a:off x="3941778" y="4713422"/>
            <a:ext cx="52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진행 시 예상되는 기능들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42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05762" y="2044738"/>
            <a:ext cx="47804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51D42"/>
                </a:solidFill>
                <a:latin typeface="+mj-lt"/>
                <a:cs typeface="David" panose="020E0502060401010101" pitchFamily="34" charset="-79"/>
              </a:rPr>
              <a:t>감사합니다 </a:t>
            </a:r>
            <a:r>
              <a:rPr lang="en-US" altLang="ko-KR" sz="6000" b="1" dirty="0">
                <a:solidFill>
                  <a:srgbClr val="951D42"/>
                </a:solidFill>
                <a:latin typeface="+mj-lt"/>
                <a:cs typeface="David" panose="020E0502060401010101" pitchFamily="34" charset="-79"/>
              </a:rPr>
              <a:t>:)</a:t>
            </a:r>
          </a:p>
          <a:p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Thank you~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396150" y="1770150"/>
            <a:ext cx="5404950" cy="72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396150" y="3703725"/>
            <a:ext cx="5404950" cy="72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09B49F-5C8B-4926-91A4-197D79354EEA}"/>
              </a:ext>
            </a:extLst>
          </p:cNvPr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E98C4C-851D-4CBB-8368-D8496EFBB8D7}"/>
              </a:ext>
            </a:extLst>
          </p:cNvPr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9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B391051C-9632-4A1D-B9EE-91B0CE03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64" y="1454454"/>
            <a:ext cx="2143035" cy="64307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소비자 입장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A9C892A-BCAC-4DAC-8E15-3DBFA46C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045" y="2218317"/>
            <a:ext cx="4696474" cy="2788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요즘 </a:t>
            </a:r>
            <a:r>
              <a:rPr lang="ko-KR" altLang="en-US" sz="1600" dirty="0">
                <a:highlight>
                  <a:srgbClr val="FFFF00"/>
                </a:highlight>
              </a:rPr>
              <a:t>저렴한 가격 </a:t>
            </a:r>
            <a:r>
              <a:rPr lang="ko-KR" altLang="en-US" sz="1600" dirty="0"/>
              <a:t>에 </a:t>
            </a:r>
            <a:r>
              <a:rPr lang="ko-KR" altLang="en-US" sz="1600" dirty="0">
                <a:highlight>
                  <a:srgbClr val="FFFF00"/>
                </a:highlight>
              </a:rPr>
              <a:t>좋은 품질 </a:t>
            </a:r>
            <a:r>
              <a:rPr lang="ko-KR" altLang="en-US" sz="1600" dirty="0"/>
              <a:t>을 원하는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소비자들이 느는 추세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*</a:t>
            </a:r>
            <a:r>
              <a:rPr lang="ko-KR" altLang="en-US" sz="1600" dirty="0"/>
              <a:t> 대형마트 및 재래시장에 </a:t>
            </a:r>
            <a:r>
              <a:rPr lang="ko-KR" altLang="en-US" sz="1600" dirty="0">
                <a:highlight>
                  <a:srgbClr val="FFFF00"/>
                </a:highlight>
              </a:rPr>
              <a:t>방문하기 힘든 소비자</a:t>
            </a:r>
            <a:endParaRPr lang="en-US" altLang="ko-KR" sz="16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육아 하는 모 </a:t>
            </a:r>
            <a:r>
              <a:rPr lang="en-US" altLang="ko-KR" sz="1600" dirty="0"/>
              <a:t>or </a:t>
            </a:r>
            <a:r>
              <a:rPr lang="ko-KR" altLang="en-US" sz="1600" dirty="0"/>
              <a:t>부 </a:t>
            </a:r>
            <a:r>
              <a:rPr lang="en-US" altLang="ko-KR" sz="1600" dirty="0"/>
              <a:t>or </a:t>
            </a:r>
            <a:r>
              <a:rPr lang="ko-KR" altLang="en-US" sz="1600" dirty="0"/>
              <a:t>바쁜 직장인</a:t>
            </a:r>
            <a:r>
              <a:rPr lang="en-US" altLang="ko-KR" sz="1600" dirty="0"/>
              <a:t>) </a:t>
            </a:r>
            <a:r>
              <a:rPr lang="ko-KR" altLang="en-US" sz="1600" dirty="0"/>
              <a:t>가 있음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등등등</a:t>
            </a:r>
            <a:r>
              <a:rPr lang="en-US" altLang="ko-KR" sz="1600" dirty="0"/>
              <a:t>…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35C2D70-4B6B-428E-9A12-A8B2569FD1CB}"/>
              </a:ext>
            </a:extLst>
          </p:cNvPr>
          <p:cNvSpPr txBox="1">
            <a:spLocks/>
          </p:cNvSpPr>
          <p:nvPr/>
        </p:nvSpPr>
        <p:spPr>
          <a:xfrm>
            <a:off x="7063519" y="2218317"/>
            <a:ext cx="4696474" cy="290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* </a:t>
            </a:r>
            <a:r>
              <a:rPr lang="ko-KR" altLang="en-US" sz="1600" dirty="0">
                <a:highlight>
                  <a:srgbClr val="FFFF00"/>
                </a:highlight>
              </a:rPr>
              <a:t>농촌경제 활성화 </a:t>
            </a:r>
            <a:r>
              <a:rPr lang="ko-KR" altLang="en-US" sz="1600" dirty="0"/>
              <a:t>그리고 우리나라 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지역특산물 및 특산품</a:t>
            </a:r>
            <a:r>
              <a:rPr lang="ko-KR" altLang="en-US" sz="1600" dirty="0"/>
              <a:t> 홍보와 거래 활성화 기대</a:t>
            </a:r>
            <a:r>
              <a:rPr lang="en-US" altLang="ko-KR" sz="1600" dirty="0"/>
              <a:t>.</a:t>
            </a:r>
            <a:r>
              <a:rPr lang="ko-KR" altLang="en-US" sz="1600" dirty="0"/>
              <a:t>  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* </a:t>
            </a:r>
            <a:r>
              <a:rPr lang="ko-KR" altLang="en-US" sz="1600" dirty="0"/>
              <a:t>소상공인이 적은 자본과 작은 규모로도 소비자들과 쉽게 만날 수 있음</a:t>
            </a:r>
            <a:r>
              <a:rPr lang="en-US" altLang="ko-KR" sz="1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* </a:t>
            </a:r>
            <a:r>
              <a:rPr lang="ko-KR" altLang="en-US" sz="1600" dirty="0" err="1"/>
              <a:t>등등등</a:t>
            </a:r>
            <a:r>
              <a:rPr lang="en-US" altLang="ko-KR" sz="16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sp>
        <p:nvSpPr>
          <p:cNvPr id="22" name="제목 4">
            <a:extLst>
              <a:ext uri="{FF2B5EF4-FFF2-40B4-BE49-F238E27FC236}">
                <a16:creationId xmlns:a16="http://schemas.microsoft.com/office/drawing/2014/main" id="{0FE42393-EC8D-47A7-AE45-63CB722CC7E7}"/>
              </a:ext>
            </a:extLst>
          </p:cNvPr>
          <p:cNvSpPr txBox="1">
            <a:spLocks/>
          </p:cNvSpPr>
          <p:nvPr/>
        </p:nvSpPr>
        <p:spPr>
          <a:xfrm>
            <a:off x="8340238" y="1454325"/>
            <a:ext cx="2143035" cy="64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공급자 입장</a:t>
            </a:r>
          </a:p>
        </p:txBody>
      </p:sp>
    </p:spTree>
    <p:extLst>
      <p:ext uri="{BB962C8B-B14F-4D97-AF65-F5344CB8AC3E}">
        <p14:creationId xmlns:p14="http://schemas.microsoft.com/office/powerpoint/2010/main" val="356707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9415B7-F20B-4395-898E-8DD9E460F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54" y="1138878"/>
            <a:ext cx="3152376" cy="3057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558403-E9DC-43A8-89BD-DDC329CE7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57" y="1138878"/>
            <a:ext cx="3646038" cy="29867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9BB9FA-286C-44F7-86E9-3FECD34F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23" y="1138878"/>
            <a:ext cx="3152377" cy="53779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F22BE6-6648-42B4-A7A0-1A18224E3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56" y="4066584"/>
            <a:ext cx="3174096" cy="25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농촌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특산물 종류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9" name="그림 18">
            <a:hlinkClick r:id="rId2"/>
            <a:extLst>
              <a:ext uri="{FF2B5EF4-FFF2-40B4-BE49-F238E27FC236}">
                <a16:creationId xmlns:a16="http://schemas.microsoft.com/office/drawing/2014/main" id="{2F9EEE59-2A4E-4D51-8651-6B66E1D2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75" y="1216275"/>
            <a:ext cx="5576115" cy="3625410"/>
          </a:xfrm>
          <a:prstGeom prst="rect">
            <a:avLst/>
          </a:prstGeom>
        </p:spPr>
      </p:pic>
      <p:pic>
        <p:nvPicPr>
          <p:cNvPr id="20" name="그림 19">
            <a:hlinkClick r:id="rId4"/>
            <a:extLst>
              <a:ext uri="{FF2B5EF4-FFF2-40B4-BE49-F238E27FC236}">
                <a16:creationId xmlns:a16="http://schemas.microsoft.com/office/drawing/2014/main" id="{8B891B06-6541-41BB-9178-4707C5ED5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25" y="1125190"/>
            <a:ext cx="4486875" cy="1666136"/>
          </a:xfrm>
          <a:prstGeom prst="rect">
            <a:avLst/>
          </a:prstGeom>
        </p:spPr>
      </p:pic>
      <p:pic>
        <p:nvPicPr>
          <p:cNvPr id="23" name="그림 22">
            <a:hlinkClick r:id="rId6"/>
            <a:extLst>
              <a:ext uri="{FF2B5EF4-FFF2-40B4-BE49-F238E27FC236}">
                <a16:creationId xmlns:a16="http://schemas.microsoft.com/office/drawing/2014/main" id="{8BBED446-CC0C-4C28-95D9-4A839D7B2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71" y="4424403"/>
            <a:ext cx="4362644" cy="884221"/>
          </a:xfrm>
          <a:prstGeom prst="rect">
            <a:avLst/>
          </a:prstGeom>
        </p:spPr>
      </p:pic>
      <p:pic>
        <p:nvPicPr>
          <p:cNvPr id="24" name="그림 23">
            <a:hlinkClick r:id="rId8"/>
            <a:extLst>
              <a:ext uri="{FF2B5EF4-FFF2-40B4-BE49-F238E27FC236}">
                <a16:creationId xmlns:a16="http://schemas.microsoft.com/office/drawing/2014/main" id="{99D1CE89-C2E6-42F3-A2C0-9441F5143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87" y="2794806"/>
            <a:ext cx="4428413" cy="16295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94B427-418C-4873-BCAE-5B12B838F2AA}"/>
              </a:ext>
            </a:extLst>
          </p:cNvPr>
          <p:cNvSpPr txBox="1"/>
          <p:nvPr/>
        </p:nvSpPr>
        <p:spPr>
          <a:xfrm>
            <a:off x="4130952" y="5534456"/>
            <a:ext cx="61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특산물 직거래에 대한 매체와 소비자들의 관심은 </a:t>
            </a:r>
            <a:endParaRPr lang="en-US" altLang="ko-KR" dirty="0"/>
          </a:p>
          <a:p>
            <a:r>
              <a:rPr lang="ko-KR" altLang="en-US" dirty="0"/>
              <a:t>   점점 늘어나는 추세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9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645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품종개량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D03DC3-E50A-4AD4-ABAB-4A098B63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41" y="1168221"/>
            <a:ext cx="4139976" cy="53863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7CC208-BE1A-4103-9F61-9FBFB4C3B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17" y="1138877"/>
            <a:ext cx="4029485" cy="53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5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645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품종개량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43EE7B-1C23-4500-8B3D-A372D1E6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83" y="1138878"/>
            <a:ext cx="4996362" cy="5416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598853-5143-4E90-8AA0-94959FAC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45" y="1138878"/>
            <a:ext cx="4291267" cy="54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645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품종개량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DD32C8-F44D-4C94-A999-FF66E41A0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2" y="1138878"/>
            <a:ext cx="4894756" cy="5423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F761A5-52B5-4816-A59F-C05B23805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58" y="1138878"/>
            <a:ext cx="4639120" cy="53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81225" y="676275"/>
            <a:ext cx="0" cy="540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590550" y="676275"/>
            <a:ext cx="1080000" cy="10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3918"/>
            <a:ext cx="12192000" cy="275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06176" y="67721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91901" y="1113978"/>
            <a:ext cx="8299949" cy="58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19518-2135-4639-9EF9-A1761B0229D1}"/>
              </a:ext>
            </a:extLst>
          </p:cNvPr>
          <p:cNvSpPr txBox="1"/>
          <p:nvPr/>
        </p:nvSpPr>
        <p:spPr>
          <a:xfrm>
            <a:off x="-5433" y="1960783"/>
            <a:ext cx="2239716" cy="4211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1 )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기획 의도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농촌 특산물 종류 및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품종개량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지역홍보 예시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3 )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국내 판매 사이트 현황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및 구매 시 단점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4 )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해외 농촌 특산물 및 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    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특산품 거래 현황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5 )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직거래 경험 공유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</a:rPr>
              <a:t>6) </a:t>
            </a: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프로젝트 진행 시 예상되는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90000"/>
                  </a:schemeClr>
                </a:solidFill>
              </a:rPr>
              <a:t>     기능들</a:t>
            </a:r>
            <a:endParaRPr lang="en-US" altLang="ko-KR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683FF-A0E9-4417-8534-938D374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26" y="1145026"/>
            <a:ext cx="1209844" cy="2915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E68333-3C4D-4B73-A5D0-50B3BAA2B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25" y="1471662"/>
            <a:ext cx="1314633" cy="3791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B467A3-4E0A-4A06-8F5D-850663CB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26" y="1145026"/>
            <a:ext cx="1428949" cy="3191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9EF5C8-7C0B-42E1-8063-85DE6AA6E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730" y="1150359"/>
            <a:ext cx="1543265" cy="47726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D433E3-0287-4D7A-80DD-F052EEEF4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46" y="1145026"/>
            <a:ext cx="1428949" cy="46964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1032A02-7DB6-487C-A15E-7E68980A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17" y="1150359"/>
            <a:ext cx="1686160" cy="50680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F8792CF-5734-4B94-AFFB-54E517CD5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945" y="1150359"/>
            <a:ext cx="182905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2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1228</Words>
  <Application>Microsoft Office PowerPoint</Application>
  <PresentationFormat>와이드스크린</PresentationFormat>
  <Paragraphs>363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David</vt:lpstr>
      <vt:lpstr>Office 테마</vt:lpstr>
      <vt:lpstr>PowerPoint 프레젠테이션</vt:lpstr>
      <vt:lpstr>PowerPoint 프레젠테이션</vt:lpstr>
      <vt:lpstr>소비자 입장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오지형</dc:creator>
  <cp:lastModifiedBy>YOON kiseok</cp:lastModifiedBy>
  <cp:revision>166</cp:revision>
  <dcterms:created xsi:type="dcterms:W3CDTF">2016-10-08T05:31:48Z</dcterms:created>
  <dcterms:modified xsi:type="dcterms:W3CDTF">2020-05-30T16:25:57Z</dcterms:modified>
</cp:coreProperties>
</file>